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roxima Nova"/>
      <p:regular r:id="rId24"/>
      <p:bold r:id="rId25"/>
      <p:italic r:id="rId26"/>
      <p:boldItalic r:id="rId27"/>
    </p:embeddedFont>
    <p:embeddedFont>
      <p:font typeface="Alfa Slab On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roximaNova-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AlfaSlabOne-regular.fntdata"/><Relationship Id="rId27" Type="http://schemas.openxmlformats.org/officeDocument/2006/relationships/font" Target="fonts/ProximaNov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d1cc5b9217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d1cc5b921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9b7fe6b6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9b7fe6b6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15078f85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115078f85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occasionally see online activity which goes beyond the chat/banter unkindness that that we have </a:t>
            </a:r>
            <a:r>
              <a:rPr lang="en-GB"/>
              <a:t>discussed</a:t>
            </a:r>
            <a:r>
              <a:rPr lang="en-GB"/>
              <a:t> so far.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Most students are aware that images and text messages are </a:t>
            </a:r>
            <a:r>
              <a:rPr lang="en-GB"/>
              <a:t>persistent</a:t>
            </a:r>
            <a:r>
              <a:rPr lang="en-GB"/>
              <a:t> on the internet, even if sent on supposedly </a:t>
            </a:r>
            <a:r>
              <a:rPr lang="en-GB"/>
              <a:t>transients</a:t>
            </a:r>
            <a:r>
              <a:rPr lang="en-GB"/>
              <a:t> mediums such as Snapchat where the message can </a:t>
            </a:r>
            <a:r>
              <a:rPr lang="en-GB"/>
              <a:t>disappear</a:t>
            </a:r>
            <a:r>
              <a:rPr lang="en-GB"/>
              <a:t> in a few seconds. Yet we do,on occasions, talk to students who have posted sexually explcit text or photos, sometimes including photos of themselves.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deal with </a:t>
            </a:r>
            <a:r>
              <a:rPr lang="en-GB"/>
              <a:t>students</a:t>
            </a:r>
            <a:r>
              <a:rPr lang="en-GB"/>
              <a:t> who have unkind things posted about them, just as we deal </a:t>
            </a:r>
            <a:r>
              <a:rPr lang="en-GB"/>
              <a:t>with students who have made mistakes in decisions about what they have posted.  </a:t>
            </a:r>
            <a:endParaRPr/>
          </a:p>
          <a:p>
            <a:pPr indent="0" lvl="0" marL="0" rtl="0" algn="l">
              <a:spcBef>
                <a:spcPts val="0"/>
              </a:spcBef>
              <a:spcAft>
                <a:spcPts val="0"/>
              </a:spcAft>
              <a:buNone/>
            </a:pPr>
            <a:r>
              <a:rPr lang="en-GB"/>
              <a:t>We try to help students fix things when they go wrong, and we sometimes have to ask students to delete some images or text messages on their phones.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These behaviours can be hugely distressing for children as they are </a:t>
            </a:r>
            <a:r>
              <a:rPr lang="en-GB"/>
              <a:t>perceived</a:t>
            </a:r>
            <a:r>
              <a:rPr lang="en-GB"/>
              <a:t> as so public.  What we tell </a:t>
            </a:r>
            <a:r>
              <a:rPr lang="en-GB"/>
              <a:t>students</a:t>
            </a:r>
            <a:r>
              <a:rPr lang="en-GB"/>
              <a:t> in school is that we </a:t>
            </a:r>
            <a:r>
              <a:rPr lang="en-GB"/>
              <a:t>understand</a:t>
            </a:r>
            <a:r>
              <a:rPr lang="en-GB"/>
              <a:t> that sometimes young people make mistakes.  The message we give in school about this, is that we will work with them to try to fix the problem, and whilst images </a:t>
            </a:r>
            <a:r>
              <a:rPr i="1" lang="en-GB"/>
              <a:t>are</a:t>
            </a:r>
            <a:r>
              <a:rPr lang="en-GB"/>
              <a:t> or </a:t>
            </a:r>
            <a:r>
              <a:rPr i="1" lang="en-GB"/>
              <a:t>can be</a:t>
            </a:r>
            <a:r>
              <a:rPr lang="en-GB"/>
              <a:t> persistent, there are things that can be done to reduce the damage.  It’s important that young people are told that if they make a mistake there is hope.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15078f85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15078f85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121212"/>
                </a:solidFill>
                <a:highlight>
                  <a:srgbClr val="FFFFFF"/>
                </a:highlight>
                <a:latin typeface="Calibri"/>
                <a:ea typeface="Calibri"/>
                <a:cs typeface="Calibri"/>
                <a:sym typeface="Calibri"/>
              </a:rPr>
              <a:t>Much has been written about the effects of pornography on young people.  In a Guardian article of 22nd February 2019 they cite a survey which was done with young people.  They state:</a:t>
            </a:r>
            <a:endParaRPr sz="1200">
              <a:solidFill>
                <a:srgbClr val="121212"/>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200">
              <a:solidFill>
                <a:srgbClr val="121212"/>
              </a:solidFill>
              <a:highlight>
                <a:srgbClr val="FFFFFF"/>
              </a:highlight>
              <a:latin typeface="Calibri"/>
              <a:ea typeface="Calibri"/>
              <a:cs typeface="Calibri"/>
              <a:sym typeface="Calibri"/>
            </a:endParaRPr>
          </a:p>
          <a:p>
            <a:pPr indent="0" lvl="0" marL="0" rtl="0" algn="l">
              <a:spcBef>
                <a:spcPts val="0"/>
              </a:spcBef>
              <a:spcAft>
                <a:spcPts val="0"/>
              </a:spcAft>
              <a:buNone/>
            </a:pPr>
            <a:r>
              <a:rPr lang="en-GB" sz="1200">
                <a:solidFill>
                  <a:srgbClr val="121212"/>
                </a:solidFill>
                <a:highlight>
                  <a:srgbClr val="FFFFFF"/>
                </a:highlight>
                <a:latin typeface="Calibri"/>
                <a:ea typeface="Calibri"/>
                <a:cs typeface="Calibri"/>
                <a:sym typeface="Calibri"/>
              </a:rPr>
              <a:t>“Viewing pornography has been normalised among children from their mid-teens onwards, with more encountering it on networks such as Snapchat and WhatsApp than on dedicated pornography sites.  </a:t>
            </a:r>
            <a:endParaRPr sz="1200">
              <a:solidFill>
                <a:srgbClr val="121212"/>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200">
              <a:solidFill>
                <a:srgbClr val="121212"/>
              </a:solidFill>
              <a:highlight>
                <a:srgbClr val="FFFFFF"/>
              </a:highlight>
              <a:latin typeface="Calibri"/>
              <a:ea typeface="Calibri"/>
              <a:cs typeface="Calibri"/>
              <a:sym typeface="Calibri"/>
            </a:endParaRPr>
          </a:p>
          <a:p>
            <a:pPr indent="0" lvl="0" marL="0" rtl="0" algn="l">
              <a:spcBef>
                <a:spcPts val="0"/>
              </a:spcBef>
              <a:spcAft>
                <a:spcPts val="0"/>
              </a:spcAft>
              <a:buNone/>
            </a:pPr>
            <a:r>
              <a:rPr lang="en-GB" sz="1200">
                <a:solidFill>
                  <a:srgbClr val="121212"/>
                </a:solidFill>
                <a:highlight>
                  <a:srgbClr val="FFFFFF"/>
                </a:highlight>
                <a:latin typeface="Calibri"/>
                <a:ea typeface="Calibri"/>
                <a:cs typeface="Calibri"/>
                <a:sym typeface="Calibri"/>
              </a:rPr>
              <a:t>Most children had viewed pornography they found disturbing or overly aggressive, with many saying they believed it influenced how they behaved in sexual encounters and influenced concerns about body image.”</a:t>
            </a:r>
            <a:endParaRPr sz="1200">
              <a:solidFill>
                <a:srgbClr val="121212"/>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200">
              <a:solidFill>
                <a:srgbClr val="121212"/>
              </a:solidFill>
              <a:highlight>
                <a:srgbClr val="FFFFFF"/>
              </a:highlight>
              <a:latin typeface="Calibri"/>
              <a:ea typeface="Calibri"/>
              <a:cs typeface="Calibri"/>
              <a:sym typeface="Calibri"/>
            </a:endParaRPr>
          </a:p>
          <a:p>
            <a:pPr indent="0" lvl="0" marL="0" rtl="0" algn="l">
              <a:spcBef>
                <a:spcPts val="0"/>
              </a:spcBef>
              <a:spcAft>
                <a:spcPts val="0"/>
              </a:spcAft>
              <a:buNone/>
            </a:pPr>
            <a:r>
              <a:rPr lang="en-GB" sz="1200">
                <a:solidFill>
                  <a:srgbClr val="121212"/>
                </a:solidFill>
                <a:highlight>
                  <a:srgbClr val="FFFFFF"/>
                </a:highlight>
                <a:latin typeface="Calibri"/>
                <a:ea typeface="Calibri"/>
                <a:cs typeface="Calibri"/>
                <a:sym typeface="Calibri"/>
              </a:rPr>
              <a:t>In the survey they say that “over 53% of the 11-16 year old respondents reported that they had been exposed to online porography, rising from 28% of 11-12 year olds to 65% of 15-16 </a:t>
            </a:r>
            <a:r>
              <a:rPr lang="en-GB" sz="1200">
                <a:solidFill>
                  <a:srgbClr val="121212"/>
                </a:solidFill>
                <a:highlight>
                  <a:srgbClr val="FFFFFF"/>
                </a:highlight>
                <a:latin typeface="Calibri"/>
                <a:ea typeface="Calibri"/>
                <a:cs typeface="Calibri"/>
                <a:sym typeface="Calibri"/>
              </a:rPr>
              <a:t>year</a:t>
            </a:r>
            <a:r>
              <a:rPr lang="en-GB" sz="1200">
                <a:solidFill>
                  <a:srgbClr val="121212"/>
                </a:solidFill>
                <a:highlight>
                  <a:srgbClr val="FFFFFF"/>
                </a:highlight>
                <a:latin typeface="Calibri"/>
                <a:ea typeface="Calibri"/>
                <a:cs typeface="Calibri"/>
                <a:sym typeface="Calibri"/>
              </a:rPr>
              <a:t> olds who reported seeing online pornography”.</a:t>
            </a:r>
            <a:endParaRPr sz="1200">
              <a:solidFill>
                <a:srgbClr val="121212"/>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200">
              <a:solidFill>
                <a:srgbClr val="121212"/>
              </a:solidFill>
              <a:highlight>
                <a:srgbClr val="FFFFFF"/>
              </a:highlight>
              <a:latin typeface="Calibri"/>
              <a:ea typeface="Calibri"/>
              <a:cs typeface="Calibri"/>
              <a:sym typeface="Calibri"/>
            </a:endParaRPr>
          </a:p>
          <a:p>
            <a:pPr indent="0" lvl="0" marL="0" rtl="0" algn="l">
              <a:spcBef>
                <a:spcPts val="0"/>
              </a:spcBef>
              <a:spcAft>
                <a:spcPts val="0"/>
              </a:spcAft>
              <a:buNone/>
            </a:pPr>
            <a:r>
              <a:rPr lang="en-GB">
                <a:solidFill>
                  <a:schemeClr val="dk1"/>
                </a:solidFill>
              </a:rPr>
              <a:t>In the email that will be sent after this season there will be a link to how to set up home controls.  Of course, we filter internet in school but we can’t of course filter 4G connections on phones.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But one of the things we can do as adults is to make children aware of the harmful effects of online pornography on children’s perceptions of what a relationship should be about.</a:t>
            </a:r>
            <a:endParaRPr>
              <a:solidFill>
                <a:schemeClr val="dk1"/>
              </a:solidFill>
            </a:endParaRPr>
          </a:p>
          <a:p>
            <a:pPr indent="0" lvl="0" marL="0" rtl="0" algn="l">
              <a:spcBef>
                <a:spcPts val="0"/>
              </a:spcBef>
              <a:spcAft>
                <a:spcPts val="0"/>
              </a:spcAft>
              <a:buNone/>
            </a:pPr>
            <a:r>
              <a:t/>
            </a:r>
            <a:endParaRPr sz="1200">
              <a:solidFill>
                <a:srgbClr val="121212"/>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200">
              <a:solidFill>
                <a:srgbClr val="121212"/>
              </a:solidFill>
              <a:highlight>
                <a:srgbClr val="FFFFFF"/>
              </a:highlight>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9b7fe6b60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9b7fe6b60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1d3dc188a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1d3dc188a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9b7fe6b60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9b7fe6b60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9b7fe6b60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9b7fe6b60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9b7fe6b60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9b7fe6b60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d1df3a6b9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d1df3a6b9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As we said at the start, w</a:t>
            </a:r>
            <a:r>
              <a:rPr lang="en-GB">
                <a:solidFill>
                  <a:schemeClr val="dk1"/>
                </a:solidFill>
              </a:rPr>
              <a:t>e will do our best to try to answer your questions, but if there are a large number of them we will pick up on themes and try to address those.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GB">
                <a:solidFill>
                  <a:schemeClr val="dk1"/>
                </a:solidFill>
              </a:rPr>
              <a:t>At this  point, please make sure any questions are generic and do not refer to pupils by name or contain information which might make a child identifiable.  If you have a specific concern about a particular child, please email the school via admin@ or contact the pastoral office.  Contact details will be provided at the end of this presentation.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The chat is now open.  Please do ask your questions.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1cc5b92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d1cc5b92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Welcome to our Online Safety Information Evening.  I am Colin Jackson, Director of Pastoral for Years 8 &amp; 9….</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and I am Sarah Lofthouse, Director of Pastoral for Year 7 and Transition.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will come back to our little starter exercise in a few moments, but we wanted to take a few moments to outline what we hope to </a:t>
            </a:r>
            <a:r>
              <a:rPr lang="en-GB"/>
              <a:t>achieve</a:t>
            </a:r>
            <a:r>
              <a:rPr lang="en-GB"/>
              <a:t> in this session.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will be sharing with you some of the things that we know that the young </a:t>
            </a:r>
            <a:r>
              <a:rPr lang="en-GB"/>
              <a:t>people</a:t>
            </a:r>
            <a:r>
              <a:rPr lang="en-GB"/>
              <a:t> in our care are doing online, and why we </a:t>
            </a:r>
            <a:r>
              <a:rPr lang="en-GB"/>
              <a:t>think it is important that collectively as adults we help  them to reflect on their online behaviours, and to establish their boundaries with other online users, just as they do in the physical world.  We don’t claim to have all of the answers, but can perhaps give you the perspective of the pastoral department in a school where we see the impact of online behaviours on a daily basis.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Share the objectives on the slide.</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GB"/>
              <a:t>Given the number of people who have signed up to be on the call, we have chosen to mute participants microphones.  There is a chat facility at the bottom right of your screen where you can ask questions at the end, but we’d like to ask you not to ask those questions until we have finished the presentation as it can be distracting with messages pinging up on screen.  We will do our best to try to answer those questions, but if there are a large number of them we will pick up on themes and try to address those.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At that point, please make sure any </a:t>
            </a:r>
            <a:r>
              <a:rPr lang="en-GB"/>
              <a:t>questions</a:t>
            </a:r>
            <a:r>
              <a:rPr lang="en-GB"/>
              <a:t> are generic and do not refer to pupils by name or contain </a:t>
            </a:r>
            <a:r>
              <a:rPr lang="en-GB"/>
              <a:t>information</a:t>
            </a:r>
            <a:r>
              <a:rPr lang="en-GB"/>
              <a:t> which might make a child identifiable.  If you have a specific concern about a particular child,, please email the school via admin@ or contact the pastoral office.  </a:t>
            </a:r>
            <a:r>
              <a:rPr lang="en-GB"/>
              <a:t>Contact</a:t>
            </a:r>
            <a:r>
              <a:rPr lang="en-GB"/>
              <a:t> details will be provided at the end of this presentation.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Please note also that we are going to try to keep this whole event including questions to a maximum of 1 hour.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1df3a6b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d1df3a6b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back to our apps.  </a:t>
            </a:r>
            <a:r>
              <a:rPr lang="en-GB"/>
              <a:t>And these are just a few of the apps children are using.  Other services are on the rise, e.g. Discord and when the adults don’t use them it’s very hard for them to really understand what young people are doing and saying on these services.  Note the omission of Facebook… that’s for old people!  So we have picked these 4 to </a:t>
            </a:r>
            <a:r>
              <a:rPr lang="en-GB"/>
              <a:t>illustrate</a:t>
            </a:r>
            <a:r>
              <a:rPr lang="en-GB"/>
              <a:t> a point.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Reveal the age restrictions for the services. </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GB"/>
              <a:t>Now, we want to make it clear that we both speak as parens and we understand the pressures of the family dynamic with children who see their friends using a certain social media platform, and being very keen on being allowed to use that platform themselves.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 we all know, most Year 7s have access to these services in spite of these age restrictions and often had them in Year 6.  It can be really hard as a parent to say no, and indeed we all quite rightly  make decisions as parents about what is right for the child we know and love.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we want to highlight here is that even the social media companies who have been so heavily </a:t>
            </a:r>
            <a:r>
              <a:rPr lang="en-GB"/>
              <a:t>criticised</a:t>
            </a:r>
            <a:r>
              <a:rPr lang="en-GB"/>
              <a:t> for the changes seen in our society, realise that there need to be constraints around </a:t>
            </a:r>
            <a:r>
              <a:rPr lang="en-GB"/>
              <a:t>online usage.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school these are the apps we find ourselves looking at on students’ phones when we are dealing with complaints about fellow students.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0de7e9ad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0de7e9ad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It used to be that when we did online </a:t>
            </a:r>
            <a:r>
              <a:rPr lang="en-GB"/>
              <a:t>safety</a:t>
            </a:r>
            <a:r>
              <a:rPr lang="en-GB"/>
              <a:t> </a:t>
            </a:r>
            <a:r>
              <a:rPr lang="en-GB"/>
              <a:t>training</a:t>
            </a:r>
            <a:r>
              <a:rPr lang="en-GB"/>
              <a:t> the focus was on children not meeting up with strangers they had just met in a chat room.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focus has changed towards the effects of what we now take for granted as everyday online behaviours on the  mental health of the people taking part in those conversations.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Most of us in this call will have seen the way in which adults behave on Twitter.  Yet, we now have the young people in our care able to access similar platforms without the maturity that comes from having become an adult.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seems to be happening from our point of view in school is that the use of inappropriate language on social media increasingly means the </a:t>
            </a:r>
            <a:r>
              <a:rPr lang="en-GB"/>
              <a:t>language</a:t>
            </a:r>
            <a:r>
              <a:rPr lang="en-GB"/>
              <a:t> spills into everyday face to face </a:t>
            </a:r>
            <a:r>
              <a:rPr lang="en-GB"/>
              <a:t>conversation</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make the point to students that the language and things they say online could be seen by anyone - but as we know children often require a message to repeated many times, so we deal with many instances of social media posts which would not be suitable for grandma to hear, and these feed into children’s everyday social relationships.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15078f85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15078f85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Even when intentions are </a:t>
            </a:r>
            <a:r>
              <a:rPr lang="en-GB"/>
              <a:t>pure, we can have misunderstandings.  We see these can </a:t>
            </a:r>
            <a:r>
              <a:rPr lang="en-GB"/>
              <a:t>cause upset as it is hard to get </a:t>
            </a:r>
            <a:r>
              <a:rPr lang="en-GB"/>
              <a:t>nuance</a:t>
            </a:r>
            <a:r>
              <a:rPr lang="en-GB"/>
              <a:t> / sarcasm in some ambiguous statements.</a:t>
            </a:r>
            <a:endParaRPr/>
          </a:p>
          <a:p>
            <a:pPr indent="0" lvl="0" marL="0" rtl="0" algn="l">
              <a:spcBef>
                <a:spcPts val="0"/>
              </a:spcBef>
              <a:spcAft>
                <a:spcPts val="0"/>
              </a:spcAft>
              <a:buNone/>
            </a:pPr>
            <a:r>
              <a:rPr lang="en-GB"/>
              <a:t>Sometimes we have </a:t>
            </a:r>
            <a:r>
              <a:rPr lang="en-GB"/>
              <a:t>children</a:t>
            </a:r>
            <a:r>
              <a:rPr lang="en-GB"/>
              <a:t> come to us upset that someone has written something unkind. In some instances when investigated the other student has not meant to offend but it has been taken the wrong way.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Banter can quickly go wrong in group chats.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would urge parents to remember that children are </a:t>
            </a:r>
            <a:r>
              <a:rPr lang="en-GB"/>
              <a:t>learning</a:t>
            </a:r>
            <a:r>
              <a:rPr lang="en-GB"/>
              <a:t> to interact with each other in an online environment which is quite complicated and that they will make mistakes.  The </a:t>
            </a:r>
            <a:r>
              <a:rPr lang="en-GB"/>
              <a:t>difference</a:t>
            </a:r>
            <a:r>
              <a:rPr lang="en-GB"/>
              <a:t> is that when we </a:t>
            </a:r>
            <a:r>
              <a:rPr lang="en-GB"/>
              <a:t>grew</a:t>
            </a:r>
            <a:r>
              <a:rPr lang="en-GB"/>
              <a:t> up, the silly or unkind things we said to each other were dealt with in our peer group, whereas now there is no such buffer - the whole world can see each mistake. </a:t>
            </a:r>
            <a:endParaRPr/>
          </a:p>
          <a:p>
            <a:pPr indent="0" lvl="0" marL="0" rtl="0" algn="l">
              <a:spcBef>
                <a:spcPts val="0"/>
              </a:spcBef>
              <a:spcAft>
                <a:spcPts val="0"/>
              </a:spcAft>
              <a:buNone/>
            </a:pPr>
            <a:r>
              <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1cc5b921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1cc5b921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this brings us to  us to a </a:t>
            </a:r>
            <a:r>
              <a:rPr lang="en-GB"/>
              <a:t>controversial</a:t>
            </a:r>
            <a:r>
              <a:rPr lang="en-GB"/>
              <a:t> issue which is the level of intervention that parents have with their </a:t>
            </a:r>
            <a:r>
              <a:rPr lang="en-GB"/>
              <a:t>children's</a:t>
            </a:r>
            <a:r>
              <a:rPr lang="en-GB"/>
              <a:t>’ online life.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Show animation.</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GB"/>
              <a:t>We do lots of work in school through PSHRE lessons, computer science and </a:t>
            </a:r>
            <a:r>
              <a:rPr lang="en-GB"/>
              <a:t>assemblies</a:t>
            </a:r>
            <a:r>
              <a:rPr lang="en-GB"/>
              <a:t> to try to educate children on the appropriate use of social media.  They know that it is very </a:t>
            </a:r>
            <a:r>
              <a:rPr lang="en-GB"/>
              <a:t>easy to get into conversation where things are said that are not nice, but we often see conversations which have gone wrong.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Whilst educate on these issues in school, we also know of many parents who </a:t>
            </a:r>
            <a:r>
              <a:rPr lang="en-GB"/>
              <a:t>actively</a:t>
            </a:r>
            <a:r>
              <a:rPr lang="en-GB"/>
              <a:t> monitor their children’s phones and online presence in order to help them to moderate their usage of the digital </a:t>
            </a:r>
            <a:r>
              <a:rPr lang="en-GB"/>
              <a:t>world.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they know that their grown ups are going to be </a:t>
            </a:r>
            <a:r>
              <a:rPr lang="en-GB"/>
              <a:t>reading</a:t>
            </a:r>
            <a:r>
              <a:rPr lang="en-GB"/>
              <a:t> what they have </a:t>
            </a:r>
            <a:r>
              <a:rPr lang="en-GB"/>
              <a:t>written</a:t>
            </a:r>
            <a:r>
              <a:rPr lang="en-GB"/>
              <a:t> then they </a:t>
            </a:r>
            <a:r>
              <a:rPr lang="en-GB"/>
              <a:t>moderate</a:t>
            </a:r>
            <a:r>
              <a:rPr lang="en-GB"/>
              <a:t> their language, they tend to be kinder and they seem to have more constructive conv</a:t>
            </a:r>
            <a:r>
              <a:rPr lang="en-GB"/>
              <a:t>ersations.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Even if you don’t monitor what your children are up to </a:t>
            </a:r>
            <a:r>
              <a:rPr lang="en-GB"/>
              <a:t>online, understanding the sorts of conversations they have and keeping an open dialogue with them about what is OK and is not OK is really important to helping them have good online conversations.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9b7fe6b60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9b7fe6b60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1cc5b9217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1cc5b9217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One of the best things which can be done in terms of </a:t>
            </a:r>
            <a:r>
              <a:rPr lang="en-GB"/>
              <a:t>helping young people to use online tools more healthily is to establish the idea that they can actually put their phone down!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When we were younger we had more down time in our lives.  Evenings and weekends would be spent with family and friends and we could </a:t>
            </a:r>
            <a:r>
              <a:rPr lang="en-GB"/>
              <a:t>literally</a:t>
            </a:r>
            <a:r>
              <a:rPr lang="en-GB"/>
              <a:t> close the front door, or our bedroom door, if we wanted to and shut all of our problems outside.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terms of mental health, the situation we now have is not a great one, if not managed well.  </a:t>
            </a:r>
            <a:endParaRPr/>
          </a:p>
          <a:p>
            <a:pPr indent="0" lvl="0" marL="0" rtl="0" algn="l">
              <a:spcBef>
                <a:spcPts val="0"/>
              </a:spcBef>
              <a:spcAft>
                <a:spcPts val="0"/>
              </a:spcAft>
              <a:buNone/>
            </a:pPr>
            <a:r>
              <a:rPr lang="en-GB"/>
              <a:t>Young people (and adults!) can be very bad at working out when enough is enough. How long do you spend online?</a:t>
            </a:r>
            <a:endParaRPr/>
          </a:p>
          <a:p>
            <a:pPr indent="0" lvl="0" marL="0" rtl="0" algn="l">
              <a:spcBef>
                <a:spcPts val="0"/>
              </a:spcBef>
              <a:spcAft>
                <a:spcPts val="0"/>
              </a:spcAft>
              <a:buNone/>
            </a:pPr>
            <a:r>
              <a:rPr lang="en-GB"/>
              <a:t>We need to teach children that they need to mute that WhatsApp group at times…. </a:t>
            </a:r>
            <a:r>
              <a:rPr lang="en-GB"/>
              <a:t>helping</a:t>
            </a:r>
            <a:r>
              <a:rPr lang="en-GB"/>
              <a:t> children to understand limits around use of technology and to boundary their lives can be really useful. It may help to lead by example.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Newly identified is’ fear of missing out’ or FOMO and at school we hear accounts of children of them checking messages late into the night - even at 2am.  </a:t>
            </a:r>
            <a:endParaRPr/>
          </a:p>
          <a:p>
            <a:pPr indent="0" lvl="0" marL="0" rtl="0" algn="l">
              <a:spcBef>
                <a:spcPts val="0"/>
              </a:spcBef>
              <a:spcAft>
                <a:spcPts val="0"/>
              </a:spcAft>
              <a:buNone/>
            </a:pPr>
            <a:r>
              <a:rPr lang="en-GB"/>
              <a:t>One suggestion is to get children to challenge themselves to increasing time away from their phones or messaging services.</a:t>
            </a:r>
            <a:endParaRPr/>
          </a:p>
          <a:p>
            <a:pPr indent="0" lvl="0" marL="0" rtl="0" algn="l">
              <a:spcBef>
                <a:spcPts val="0"/>
              </a:spcBef>
              <a:spcAft>
                <a:spcPts val="0"/>
              </a:spcAft>
              <a:buNone/>
            </a:pPr>
            <a:r>
              <a:rPr lang="en-GB"/>
              <a:t>Some parents tell us </a:t>
            </a:r>
            <a:r>
              <a:rPr lang="en-GB"/>
              <a:t>that</a:t>
            </a:r>
            <a:r>
              <a:rPr lang="en-GB"/>
              <a:t> they insist phones are stored downstairs on charge overnight, and they have bought their children alarm clocks which </a:t>
            </a:r>
            <a:r>
              <a:rPr lang="en-GB"/>
              <a:t>are not</a:t>
            </a:r>
            <a:r>
              <a:rPr lang="en-GB"/>
              <a:t> connected in any way to the internet.</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1cc5b9217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1cc5b921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It is usually easier to have parental controls installed from the get go. It can form part of the conversation about owning a phone.  They exist but might be too late for many to try and change existing settings etc.</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highlight>
                  <a:srgbClr val="FAFAFA"/>
                </a:highlight>
              </a:rPr>
              <a:t>Parental controls can help you to:</a:t>
            </a:r>
            <a:endParaRPr>
              <a:solidFill>
                <a:schemeClr val="dk1"/>
              </a:solidFill>
              <a:highlight>
                <a:srgbClr val="FAFAFA"/>
              </a:highlight>
            </a:endParaRPr>
          </a:p>
          <a:p>
            <a:pPr indent="-298450" lvl="0" marL="736600" rtl="0" algn="l">
              <a:lnSpc>
                <a:spcPct val="115000"/>
              </a:lnSpc>
              <a:spcBef>
                <a:spcPts val="2300"/>
              </a:spcBef>
              <a:spcAft>
                <a:spcPts val="0"/>
              </a:spcAft>
              <a:buClr>
                <a:schemeClr val="dk1"/>
              </a:buClr>
              <a:buSzPts val="1100"/>
              <a:buChar char="●"/>
            </a:pPr>
            <a:r>
              <a:rPr lang="en-GB">
                <a:solidFill>
                  <a:schemeClr val="dk1"/>
                </a:solidFill>
                <a:highlight>
                  <a:srgbClr val="FAFAFA"/>
                </a:highlight>
              </a:rPr>
              <a:t>plan what time of day your child can go online and how long for</a:t>
            </a:r>
            <a:endParaRPr>
              <a:solidFill>
                <a:schemeClr val="dk1"/>
              </a:solidFill>
              <a:highlight>
                <a:srgbClr val="FAFAFA"/>
              </a:highlight>
            </a:endParaRPr>
          </a:p>
          <a:p>
            <a:pPr indent="-298450" lvl="0" marL="736600" rtl="0" algn="l">
              <a:lnSpc>
                <a:spcPct val="115000"/>
              </a:lnSpc>
              <a:spcBef>
                <a:spcPts val="0"/>
              </a:spcBef>
              <a:spcAft>
                <a:spcPts val="0"/>
              </a:spcAft>
              <a:buClr>
                <a:schemeClr val="dk1"/>
              </a:buClr>
              <a:buSzPts val="1100"/>
              <a:buChar char="●"/>
            </a:pPr>
            <a:r>
              <a:rPr lang="en-GB">
                <a:solidFill>
                  <a:schemeClr val="dk1"/>
                </a:solidFill>
                <a:highlight>
                  <a:srgbClr val="FAFAFA"/>
                </a:highlight>
              </a:rPr>
              <a:t>create content filters to block apps that may have inappropriate content</a:t>
            </a:r>
            <a:endParaRPr>
              <a:solidFill>
                <a:schemeClr val="dk1"/>
              </a:solidFill>
              <a:highlight>
                <a:srgbClr val="FAFAFA"/>
              </a:highlight>
            </a:endParaRPr>
          </a:p>
          <a:p>
            <a:pPr indent="-298450" lvl="0" marL="736600" rtl="0" algn="l">
              <a:lnSpc>
                <a:spcPct val="115000"/>
              </a:lnSpc>
              <a:spcBef>
                <a:spcPts val="0"/>
              </a:spcBef>
              <a:spcAft>
                <a:spcPts val="0"/>
              </a:spcAft>
              <a:buClr>
                <a:schemeClr val="dk1"/>
              </a:buClr>
              <a:buSzPts val="1100"/>
              <a:buChar char="●"/>
            </a:pPr>
            <a:r>
              <a:rPr lang="en-GB">
                <a:solidFill>
                  <a:schemeClr val="dk1"/>
                </a:solidFill>
                <a:highlight>
                  <a:srgbClr val="FAFAFA"/>
                </a:highlight>
              </a:rPr>
              <a:t>manage the content different family members can see.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Can be quite hard to set up, but can be an </a:t>
            </a:r>
            <a:r>
              <a:rPr lang="en-GB"/>
              <a:t>effective</a:t>
            </a:r>
            <a:r>
              <a:rPr lang="en-GB"/>
              <a:t> tool.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you have devices in your family which are different architectures, e.g. a Chromebook, a MacBook, an </a:t>
            </a:r>
            <a:r>
              <a:rPr lang="en-GB"/>
              <a:t>android</a:t>
            </a:r>
            <a:r>
              <a:rPr lang="en-GB"/>
              <a:t> phone and and iPad, then it can be a little overwhelming trying to fathom what to do, but they can be an effective tool in the parent toolbox.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will send out some links on this </a:t>
            </a:r>
            <a:r>
              <a:rPr lang="en-GB"/>
              <a:t>because</a:t>
            </a:r>
            <a:r>
              <a:rPr lang="en-GB"/>
              <a:t> it’s too complicated to go through in detail here.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But often, good conversations about online activity can be more effective than controls.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pDwOeoc6LAw" TargetMode="Externa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K5HcZOssCC0" TargetMode="Externa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5xUaZRsPTt8" TargetMode="Externa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admin@damealiceowens.herts.sch.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RAFSrGX0mxk"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title"/>
          </p:nvPr>
        </p:nvSpPr>
        <p:spPr>
          <a:xfrm>
            <a:off x="190325" y="134400"/>
            <a:ext cx="7686900" cy="10920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400050" lvl="0" marL="457200" rtl="0" algn="ctr">
              <a:spcBef>
                <a:spcPts val="0"/>
              </a:spcBef>
              <a:spcAft>
                <a:spcPts val="0"/>
              </a:spcAft>
              <a:buClr>
                <a:srgbClr val="FF0000"/>
              </a:buClr>
              <a:buSzPct val="100000"/>
              <a:buChar char="-"/>
            </a:pPr>
            <a:r>
              <a:rPr lang="en-GB">
                <a:solidFill>
                  <a:srgbClr val="FF0000"/>
                </a:solidFill>
              </a:rPr>
              <a:t>Welcome -</a:t>
            </a:r>
            <a:endParaRPr>
              <a:solidFill>
                <a:srgbClr val="FF0000"/>
              </a:solidFill>
            </a:endParaRPr>
          </a:p>
          <a:p>
            <a:pPr indent="0" lvl="0" marL="0" rtl="0" algn="ctr">
              <a:spcBef>
                <a:spcPts val="0"/>
              </a:spcBef>
              <a:spcAft>
                <a:spcPts val="0"/>
              </a:spcAft>
              <a:buNone/>
            </a:pPr>
            <a:r>
              <a:rPr lang="en-GB">
                <a:solidFill>
                  <a:srgbClr val="FF0000"/>
                </a:solidFill>
              </a:rPr>
              <a:t>Mobile Phone Information Evening</a:t>
            </a:r>
            <a:endParaRPr>
              <a:solidFill>
                <a:srgbClr val="FF0000"/>
              </a:solidFill>
            </a:endParaRPr>
          </a:p>
        </p:txBody>
      </p:sp>
      <p:pic>
        <p:nvPicPr>
          <p:cNvPr id="57" name="Google Shape;57;p13"/>
          <p:cNvPicPr preferRelativeResize="0"/>
          <p:nvPr/>
        </p:nvPicPr>
        <p:blipFill rotWithShape="1">
          <a:blip r:embed="rId3">
            <a:alphaModFix/>
          </a:blip>
          <a:srcRect b="0" l="24279" r="21815" t="11111"/>
          <a:stretch/>
        </p:blipFill>
        <p:spPr>
          <a:xfrm>
            <a:off x="301812" y="3259787"/>
            <a:ext cx="1830275" cy="1572125"/>
          </a:xfrm>
          <a:prstGeom prst="rect">
            <a:avLst/>
          </a:prstGeom>
          <a:noFill/>
          <a:ln>
            <a:noFill/>
          </a:ln>
        </p:spPr>
      </p:pic>
      <p:pic>
        <p:nvPicPr>
          <p:cNvPr id="58" name="Google Shape;58;p13"/>
          <p:cNvPicPr preferRelativeResize="0"/>
          <p:nvPr/>
        </p:nvPicPr>
        <p:blipFill>
          <a:blip r:embed="rId4">
            <a:alphaModFix/>
          </a:blip>
          <a:stretch>
            <a:fillRect/>
          </a:stretch>
        </p:blipFill>
        <p:spPr>
          <a:xfrm>
            <a:off x="2132087" y="3313737"/>
            <a:ext cx="1464225" cy="1464225"/>
          </a:xfrm>
          <a:prstGeom prst="rect">
            <a:avLst/>
          </a:prstGeom>
          <a:noFill/>
          <a:ln>
            <a:noFill/>
          </a:ln>
        </p:spPr>
      </p:pic>
      <p:pic>
        <p:nvPicPr>
          <p:cNvPr id="59" name="Google Shape;59;p13"/>
          <p:cNvPicPr preferRelativeResize="0"/>
          <p:nvPr/>
        </p:nvPicPr>
        <p:blipFill>
          <a:blip r:embed="rId5">
            <a:alphaModFix/>
          </a:blip>
          <a:stretch>
            <a:fillRect/>
          </a:stretch>
        </p:blipFill>
        <p:spPr>
          <a:xfrm>
            <a:off x="5194919" y="3241538"/>
            <a:ext cx="2196000" cy="1559163"/>
          </a:xfrm>
          <a:prstGeom prst="rect">
            <a:avLst/>
          </a:prstGeom>
          <a:noFill/>
          <a:ln>
            <a:noFill/>
          </a:ln>
        </p:spPr>
      </p:pic>
      <p:pic>
        <p:nvPicPr>
          <p:cNvPr id="60" name="Google Shape;60;p13"/>
          <p:cNvPicPr preferRelativeResize="0"/>
          <p:nvPr/>
        </p:nvPicPr>
        <p:blipFill>
          <a:blip r:embed="rId6">
            <a:alphaModFix/>
          </a:blip>
          <a:stretch>
            <a:fillRect/>
          </a:stretch>
        </p:blipFill>
        <p:spPr>
          <a:xfrm>
            <a:off x="7877175" y="-12"/>
            <a:ext cx="1266825" cy="1533525"/>
          </a:xfrm>
          <a:prstGeom prst="rect">
            <a:avLst/>
          </a:prstGeom>
          <a:noFill/>
          <a:ln>
            <a:noFill/>
          </a:ln>
        </p:spPr>
      </p:pic>
      <p:sp>
        <p:nvSpPr>
          <p:cNvPr id="61" name="Google Shape;61;p13"/>
          <p:cNvSpPr txBox="1"/>
          <p:nvPr/>
        </p:nvSpPr>
        <p:spPr>
          <a:xfrm>
            <a:off x="476875" y="1487425"/>
            <a:ext cx="80388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Proxima Nova"/>
                <a:ea typeface="Proxima Nova"/>
                <a:cs typeface="Proxima Nova"/>
                <a:sym typeface="Proxima Nova"/>
              </a:rPr>
              <a:t>Before we start….</a:t>
            </a:r>
            <a:endParaRPr sz="1700">
              <a:latin typeface="Proxima Nova"/>
              <a:ea typeface="Proxima Nova"/>
              <a:cs typeface="Proxima Nova"/>
              <a:sym typeface="Proxima Nova"/>
            </a:endParaRPr>
          </a:p>
          <a:p>
            <a:pPr indent="0" lvl="0" marL="0" rtl="0" algn="l">
              <a:spcBef>
                <a:spcPts val="0"/>
              </a:spcBef>
              <a:spcAft>
                <a:spcPts val="0"/>
              </a:spcAft>
              <a:buNone/>
            </a:pPr>
            <a:r>
              <a:t/>
            </a:r>
            <a:endParaRPr sz="1700">
              <a:latin typeface="Proxima Nova"/>
              <a:ea typeface="Proxima Nova"/>
              <a:cs typeface="Proxima Nova"/>
              <a:sym typeface="Proxima Nova"/>
            </a:endParaRPr>
          </a:p>
          <a:p>
            <a:pPr indent="0" lvl="0" marL="0" rtl="0" algn="l">
              <a:spcBef>
                <a:spcPts val="0"/>
              </a:spcBef>
              <a:spcAft>
                <a:spcPts val="0"/>
              </a:spcAft>
              <a:buNone/>
            </a:pPr>
            <a:r>
              <a:rPr lang="en-GB" sz="1700">
                <a:latin typeface="Proxima Nova"/>
                <a:ea typeface="Proxima Nova"/>
                <a:cs typeface="Proxima Nova"/>
                <a:sym typeface="Proxima Nova"/>
              </a:rPr>
              <a:t>Do you know these well known social media apps? </a:t>
            </a:r>
            <a:endParaRPr sz="1700">
              <a:latin typeface="Proxima Nova"/>
              <a:ea typeface="Proxima Nova"/>
              <a:cs typeface="Proxima Nova"/>
              <a:sym typeface="Proxima Nova"/>
            </a:endParaRPr>
          </a:p>
          <a:p>
            <a:pPr indent="0" lvl="0" marL="0" rtl="0" algn="l">
              <a:spcBef>
                <a:spcPts val="0"/>
              </a:spcBef>
              <a:spcAft>
                <a:spcPts val="0"/>
              </a:spcAft>
              <a:buNone/>
            </a:pPr>
            <a:r>
              <a:rPr lang="en-GB" sz="1700">
                <a:latin typeface="Proxima Nova"/>
                <a:ea typeface="Proxima Nova"/>
                <a:cs typeface="Proxima Nova"/>
                <a:sym typeface="Proxima Nova"/>
              </a:rPr>
              <a:t>What age do you need to be to sign up?</a:t>
            </a:r>
            <a:endParaRPr sz="1700">
              <a:latin typeface="Proxima Nova"/>
              <a:ea typeface="Proxima Nova"/>
              <a:cs typeface="Proxima Nova"/>
              <a:sym typeface="Proxima Nova"/>
            </a:endParaRPr>
          </a:p>
          <a:p>
            <a:pPr indent="0" lvl="0" marL="0" rtl="0" algn="l">
              <a:spcBef>
                <a:spcPts val="0"/>
              </a:spcBef>
              <a:spcAft>
                <a:spcPts val="0"/>
              </a:spcAft>
              <a:buNone/>
            </a:pPr>
            <a:r>
              <a:rPr lang="en-GB" sz="1700">
                <a:latin typeface="Proxima Nova"/>
                <a:ea typeface="Proxima Nova"/>
                <a:cs typeface="Proxima Nova"/>
                <a:sym typeface="Proxima Nova"/>
              </a:rPr>
              <a:t>(no Googling!)</a:t>
            </a:r>
            <a:endParaRPr sz="1700">
              <a:latin typeface="Proxima Nova"/>
              <a:ea typeface="Proxima Nova"/>
              <a:cs typeface="Proxima Nova"/>
              <a:sym typeface="Proxima Nova"/>
            </a:endParaRPr>
          </a:p>
        </p:txBody>
      </p:sp>
      <p:pic>
        <p:nvPicPr>
          <p:cNvPr id="62" name="Google Shape;62;p13"/>
          <p:cNvPicPr preferRelativeResize="0"/>
          <p:nvPr/>
        </p:nvPicPr>
        <p:blipFill>
          <a:blip r:embed="rId7">
            <a:alphaModFix/>
          </a:blip>
          <a:stretch>
            <a:fillRect/>
          </a:stretch>
        </p:blipFill>
        <p:spPr>
          <a:xfrm>
            <a:off x="7200697" y="3241547"/>
            <a:ext cx="1587000" cy="1587000"/>
          </a:xfrm>
          <a:prstGeom prst="rect">
            <a:avLst/>
          </a:prstGeom>
          <a:noFill/>
          <a:ln>
            <a:noFill/>
          </a:ln>
        </p:spPr>
      </p:pic>
      <p:pic>
        <p:nvPicPr>
          <p:cNvPr id="63" name="Google Shape;63;p13"/>
          <p:cNvPicPr preferRelativeResize="0"/>
          <p:nvPr/>
        </p:nvPicPr>
        <p:blipFill>
          <a:blip r:embed="rId8">
            <a:alphaModFix/>
          </a:blip>
          <a:stretch>
            <a:fillRect/>
          </a:stretch>
        </p:blipFill>
        <p:spPr>
          <a:xfrm>
            <a:off x="3839887" y="3313725"/>
            <a:ext cx="1464225" cy="1464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To set up parental control on iPhone and iPad, open the Settings app.&#10;&#10;Select screen time in the settings menu.  Here, you can set downtime.  Downtime allows you to block certain apps and only give access to apps you choose on an iPhone or iPad.&#10;&#10;For downtime, you can set the same time each day or set a custom schedule.&#10;&#10;Now you have to choose the apps that will be available on downtime. &#10;Click always allowed.&#10;Here, you can choose contacts and apps to be allowed during downtime.&#10;&#10;Screen time also allows for setting app limits.  This will limit the time allowed on each app.&#10;You can choose entire categories or individual apps for this category.&#10;&#10;The last option is content and privacy restrictions.  &#10;&#10;Make sure to set a screentime passcode, to make sure these settings don't get changed without your permission.&#10;&#10;Thank you for watching this video! Please share and subscribe for more, easy to follow social media and tech videos. &#10;&#10;======================================&#10;Share this video: https://youtu.be/pDwOeoc6LAw&#10;======================================&#10;&#10;See more simple and easy to follow how-to videos.&#10;Subscribe https://www.youtube.com/c/howfinity?sub_confirmation=1&#10;&#10;Watch easy to follow how-to videos on social media and tech on our website.&#10;https://howfinity.com" id="128" name="Google Shape;128;p22" title="How to Set Up Parental Controls on iPhone or iPad">
            <a:hlinkClick r:id="rId3"/>
          </p:cNvPr>
          <p:cNvPicPr preferRelativeResize="0"/>
          <p:nvPr/>
        </p:nvPicPr>
        <p:blipFill>
          <a:blip r:embed="rId4">
            <a:alphaModFix/>
          </a:blip>
          <a:stretch>
            <a:fillRect/>
          </a:stretch>
        </p:blipFill>
        <p:spPr>
          <a:xfrm>
            <a:off x="1217300" y="129388"/>
            <a:ext cx="6512975" cy="488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623400" y="4611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solidFill>
                <a:srgbClr val="FF0000"/>
              </a:solidFill>
            </a:endParaRPr>
          </a:p>
        </p:txBody>
      </p:sp>
      <p:sp>
        <p:nvSpPr>
          <p:cNvPr id="134" name="Google Shape;134;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2100">
              <a:solidFill>
                <a:srgbClr val="000000"/>
              </a:solidFill>
            </a:endParaRPr>
          </a:p>
        </p:txBody>
      </p:sp>
      <p:pic>
        <p:nvPicPr>
          <p:cNvPr id="135" name="Google Shape;135;p23"/>
          <p:cNvPicPr preferRelativeResize="0"/>
          <p:nvPr/>
        </p:nvPicPr>
        <p:blipFill>
          <a:blip r:embed="rId3">
            <a:alphaModFix/>
          </a:blip>
          <a:stretch>
            <a:fillRect/>
          </a:stretch>
        </p:blipFill>
        <p:spPr>
          <a:xfrm>
            <a:off x="311701" y="274125"/>
            <a:ext cx="8448875" cy="1306675"/>
          </a:xfrm>
          <a:prstGeom prst="rect">
            <a:avLst/>
          </a:prstGeom>
          <a:noFill/>
          <a:ln>
            <a:noFill/>
          </a:ln>
        </p:spPr>
      </p:pic>
      <p:pic>
        <p:nvPicPr>
          <p:cNvPr id="136" name="Google Shape;136;p23"/>
          <p:cNvPicPr preferRelativeResize="0"/>
          <p:nvPr/>
        </p:nvPicPr>
        <p:blipFill>
          <a:blip r:embed="rId4">
            <a:alphaModFix/>
          </a:blip>
          <a:stretch>
            <a:fillRect/>
          </a:stretch>
        </p:blipFill>
        <p:spPr>
          <a:xfrm>
            <a:off x="2964044" y="1542831"/>
            <a:ext cx="3215900" cy="3215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2" name="Google Shape;14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3" name="Google Shape;143;p24"/>
          <p:cNvPicPr preferRelativeResize="0"/>
          <p:nvPr/>
        </p:nvPicPr>
        <p:blipFill>
          <a:blip r:embed="rId3">
            <a:alphaModFix/>
          </a:blip>
          <a:stretch>
            <a:fillRect/>
          </a:stretch>
        </p:blipFill>
        <p:spPr>
          <a:xfrm>
            <a:off x="52825" y="312163"/>
            <a:ext cx="9038350" cy="4519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As a parent, do you know what the most dangerous apps for kids are? We’re talking about some of the worst apps for kids — the ones that present dangers to the safety and well-being of young people of all ages.&#10;&#10;The answer is: there are a lot, and they’re constantly changing. Dangerous apps come and go like other digital trends, which is why it’s important for parents to stay up to date on the latest additions.&#10;&#10;The Bark team researched 2021’s most dangerous apps and we’ve got the details on the top five we think every family needs to be familiar with. &#10;&#10;Snapchat&#10;This disappearing-message app is probably well known to parents, but there’s more to it than just inappropriate photos. Drug dealers have begun using the app to contact kids to make sales. &#10;&#10;Discord&#10;A gaming platform that’s similar to Slack, Discord exposes kids to all sorts of inappropriate content, from hate speech and porn to bullying and online predators.&#10;&#10;Omegle&#10;Omegle is an anonymous video chatting platform that pairs you with a complete stranger somewhere in the world — and more often than not, nudity and sexual activities are involved.&#10;&#10;Kik &#10;This instant-messaging platform’s primary danger is exposure to sexual content from strangers. There are many “kid-oriented” chat rooms that are — in reality — filled with adults looking for instant gratification.&#10;&#10;Hoop&#10;Think of Hoop as Tinder meets Snapchat — almost literally. The app allows kids as young as 12 to form connections with total strangers. By swiping through profiles, users can pick who they’d like to start a conversation with.&#10;&#10;If you’re worried about apps like these, Bark can help. Our powerful web blocking tool lets you choose which apps your kid can use. We’ll even alert you if they sign up for an account on another device!&#10;&#10;Visit www.bark.us to learn more and start your free, one-week trial." id="148" name="Google Shape;148;p25" title="The Top 5 Most Dangerous Apps for Kids in 2021: A Guide for Parents">
            <a:hlinkClick r:id="rId3"/>
          </p:cNvPr>
          <p:cNvPicPr preferRelativeResize="0"/>
          <p:nvPr/>
        </p:nvPicPr>
        <p:blipFill>
          <a:blip r:embed="rId4">
            <a:alphaModFix/>
          </a:blip>
          <a:stretch>
            <a:fillRect/>
          </a:stretch>
        </p:blipFill>
        <p:spPr>
          <a:xfrm>
            <a:off x="1155425" y="173950"/>
            <a:ext cx="6484675" cy="486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solidFill>
                  <a:srgbClr val="FF0000"/>
                </a:solidFill>
              </a:rPr>
              <a:t>What can I do as a parent?</a:t>
            </a:r>
            <a:endParaRPr>
              <a:solidFill>
                <a:srgbClr val="FF0000"/>
              </a:solidFill>
            </a:endParaRPr>
          </a:p>
        </p:txBody>
      </p:sp>
      <p:sp>
        <p:nvSpPr>
          <p:cNvPr id="154" name="Google Shape;15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SzPts val="2000"/>
              <a:buChar char="●"/>
            </a:pPr>
            <a:r>
              <a:rPr lang="en-GB" sz="2000"/>
              <a:t>Have open dialogue with your child about their use of the internet.</a:t>
            </a:r>
            <a:endParaRPr sz="2000"/>
          </a:p>
          <a:p>
            <a:pPr indent="-355600" lvl="0" marL="457200" rtl="0" algn="l">
              <a:spcBef>
                <a:spcPts val="0"/>
              </a:spcBef>
              <a:spcAft>
                <a:spcPts val="0"/>
              </a:spcAft>
              <a:buSzPts val="2000"/>
              <a:buChar char="●"/>
            </a:pPr>
            <a:r>
              <a:rPr lang="en-GB" sz="2000"/>
              <a:t>Help your child to understand why it is important to have down time - switch off the phone (and we can lead by example!)</a:t>
            </a:r>
            <a:endParaRPr sz="2000"/>
          </a:p>
          <a:p>
            <a:pPr indent="-355600" lvl="0" marL="457200" rtl="0" algn="l">
              <a:spcBef>
                <a:spcPts val="0"/>
              </a:spcBef>
              <a:spcAft>
                <a:spcPts val="0"/>
              </a:spcAft>
              <a:buSzPts val="2000"/>
              <a:buChar char="●"/>
            </a:pPr>
            <a:r>
              <a:rPr lang="en-GB" sz="2000"/>
              <a:t>Help them </a:t>
            </a:r>
            <a:r>
              <a:rPr lang="en-GB" sz="2000"/>
              <a:t>understand</a:t>
            </a:r>
            <a:r>
              <a:rPr lang="en-GB" sz="2000"/>
              <a:t> that images or messages are persistent, but things can be done to help rectify </a:t>
            </a:r>
            <a:r>
              <a:rPr lang="en-GB" sz="2000"/>
              <a:t>mistakes</a:t>
            </a:r>
            <a:endParaRPr sz="2000"/>
          </a:p>
          <a:p>
            <a:pPr indent="-355600" lvl="0" marL="457200" rtl="0" algn="l">
              <a:spcBef>
                <a:spcPts val="0"/>
              </a:spcBef>
              <a:spcAft>
                <a:spcPts val="0"/>
              </a:spcAft>
              <a:buSzPts val="2000"/>
              <a:buChar char="●"/>
            </a:pPr>
            <a:r>
              <a:rPr lang="en-GB" sz="2000"/>
              <a:t>It’s easy to misinterpret </a:t>
            </a:r>
            <a:r>
              <a:rPr lang="en-GB" sz="2000"/>
              <a:t>information</a:t>
            </a:r>
            <a:r>
              <a:rPr lang="en-GB" sz="2000"/>
              <a:t> and sometimes better to talk</a:t>
            </a:r>
            <a:endParaRPr sz="2000"/>
          </a:p>
          <a:p>
            <a:pPr indent="-355600" lvl="0" marL="457200" rtl="0" algn="l">
              <a:spcBef>
                <a:spcPts val="0"/>
              </a:spcBef>
              <a:spcAft>
                <a:spcPts val="0"/>
              </a:spcAft>
              <a:buSzPts val="2000"/>
              <a:buChar char="●"/>
            </a:pPr>
            <a:r>
              <a:rPr lang="en-GB" sz="2000"/>
              <a:t>Be careful with use of language - would you say it to your Grandmother?</a:t>
            </a:r>
            <a:endParaRPr sz="2000"/>
          </a:p>
          <a:p>
            <a:pPr indent="-355600" lvl="0" marL="457200" rtl="0" algn="l">
              <a:spcBef>
                <a:spcPts val="0"/>
              </a:spcBef>
              <a:spcAft>
                <a:spcPts val="0"/>
              </a:spcAft>
              <a:buSzPts val="2000"/>
              <a:buChar char="●"/>
            </a:pPr>
            <a:r>
              <a:rPr lang="en-GB" sz="2000"/>
              <a:t>Help them understand that pornography gives misconception of the real world and relationships</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FamiSafe Black Friday Sale! Get 60% OFF NOW: https://bit.ly/3AC6aOQ&#10;Is TikTok Safe for Kids? And how do TikTok parental controls? In this video, we are sharing the Parental Controls Guide to Safety on TikTok.&#10;Download FamiSafe for a free trial: https://bit.ly/3dn9xkz&#10;&#10;#famisafe  #tiktoktparentalcontrols&#10;0:00 How to do parental controls on TikTok and Is it safe&#10;0:37 No.1 Switch your child's account to private: &#10;1:09 No.2 Enable Restricted Mode and Digital wellbeing: &#10;1:47 No.3 Control comments on child's posts &#10;2:16 No 4 Manage Duet control&#10;2:28 No 5 Enable privacy on the direct message&#10;2:47 No 6 Report or block a user who is most likely to abuse your kid&#10;3:03 No 7 Use parental control app FamiSafe to monitor TikTok usage&#10;&#10;Featured Playlists 👇:&#10;Kids' Online Safety: https://www.youtube.com/watch?v=L_4k8T7hj9Y&amp;list=PLawFNzHgW0DQcprNpah621T3hqj8e6zff&#10;&#10;Digital Parenting Tips: https://www.youtube.com/watch?v=sbczVK0gk74&amp;list=PLawFNzHgW0DTbXhcPXQoxOisX1Z_c0raY&#10;&#10;Parental Control How-to: https://www.youtube.com/watch?v=1Yh6Pdzykik&amp;list=PLawFNzHgW0DQ7Bw99N7H-wbBuc9ZHrd4_&#10;&#10;Other Social Media Accounts 👇:&#10;Facebook: https://www.facebook.com/famisafe&#10;Instagram: https://www.instagram.com/wondershare_famisafe&#10;Twitter: https://twitter.com/famisafe&#10;Tiktok:https://www.tiktok.com/@wondershare_famisafe&#10;Subscribe now: https://www.youtube.com/channel/UC31pSxVMdUe7jBfxW6oc7WA?sub_confirmation=1&#10;Support E-mail: customer_service@wondershare.com&#10;&#10;Wondershare FamiSafe is the Most Reliable screen time parental control app with features like kids’ screen time limiting, location tracking, website filtering, game &amp; porn blocking, suspicious photos detecting, and suspicious text detection on social media apps like YouTube, Facebook, Instagram, WhatsApp and more. 👨👩👧👦 Link family devices, keep your family safe.&#10;🏆 The best family-friendly product. Awarded by Mom’s Choice Award.&#10;🏆 2020 NAPPA Winner. Awarded by National Parenting Product AWARDS.&#10;🏆 Seal of Approval Winner. Awarded by The National Parenting Center.&#10;&#10;Kids are growing up in the digital age, we should help them cultivate healthy digital habits. FamiSafe screen time parental control app makes it easier.&#10;✓ Kids like to stay up all night for online chatting or gaming and easily get poor eye vision. FamiSafe parental control app with screen time and activity report feature would help you.&#10;✓ When kids secretly leave school and skip classes without permission or get brought to dangerous places, you could use FamiSafe screen time parental control app with a location tracker.&#10;✓ Kids are easier exposed to gambling or porn site, or even post and share sexually explicit photos in social media apps. You would receive instant alerts from FamiSafe screen time tracking app and keep your kids away from online danger.&#10;&#10;NEW Dashboard &amp; Notification&#10;-View screen time limit and Today’s Alert on Dashboard&#10;-Check notifications by categories&#10;&#10;🔥Location Tracker &amp; GPS phone tracker&#10;-Track your kids’ current location and location history timeline&#10;-Create a safe zone for tracking kids and get alerts when they break the planned zone&#10;&#10;👍Phone Activity Timeline&#10;-Remotely track phone activities&#10;-View what apps kids install or uninstall&#10;&#10;👍Screen Time Schedule&#10;-Track how much screen time kids spend online&#10;-Remotely screen time schedule daily or weekly app usage&#10;&#10;App/Game blocker &amp; Usage&#10;-Block or restrict specific inappropriate apps&#10;-Send instant alert when children try to open blocked apps or games&#10;&#10;Website Filter and Brower History&#10;-Filter websites to shield kids from porn, gambling or other threatening sites&#10;-Track children’s browsing history&#10;&#10;Suspicious Photos Detection&#10;-Send instant warnings when detecting dangerous pictures in kids’ phone albums&#10;-View Explicit Images directly on parents’ device&#10;&#10;Suspicious Text Detection&#10;-Detect risky keywords from search history, received or sent texts on social media app&#10;-Setting keywords you are concerned about, such as Sex, Violent or Drugs&#10;-Detect WhatsApp, Facebook, YouTube, Instagram, Twitter and more&#10;&#10;Drive Safely&#10;-Track records of driving speed, driving time, hard braking&#10;-Help teens form good driving habits&#10;&#10;How to track screen time, block app/game/porn, filter websites, and detect suspicious things with Parental Control App &amp; Location Tracker - FamiSafe?&#10;1. Install FamiSafe phone screen time tracking app on the device you want to supervise;&#10;2. Register a FamiSafe screen time parental control app account;&#10;3. Start screen time and parental control!&#10;&#10;---FAQs---&#10;• Does FamiSafe phone tracker app work on other platforms?&#10;-FamiSafe can protect iPhone, iPad, Kindle devices, and PC (installed on child devices) like Windows and Mac OS.&#10;• Can parents monitor two or more devices on one account?&#10;-Yes. One account can manage up to 30 mobile devices or tablets.&#10;&#10;If you have any questions, please submit your feedback here:&#10;https://famisafe.wondershare.com/" id="159" name="Google Shape;159;p27" title="Is TikTok safe for kids? How to do TikTok Parental Controls | TikTok Parent Guide 2021">
            <a:hlinkClick r:id="rId3"/>
          </p:cNvPr>
          <p:cNvPicPr preferRelativeResize="0"/>
          <p:nvPr/>
        </p:nvPicPr>
        <p:blipFill>
          <a:blip r:embed="rId4">
            <a:alphaModFix/>
          </a:blip>
          <a:stretch>
            <a:fillRect/>
          </a:stretch>
        </p:blipFill>
        <p:spPr>
          <a:xfrm>
            <a:off x="1182350" y="65000"/>
            <a:ext cx="6457426" cy="4843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5" name="Google Shape;165;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6" name="Google Shape;166;p28"/>
          <p:cNvPicPr preferRelativeResize="0"/>
          <p:nvPr/>
        </p:nvPicPr>
        <p:blipFill>
          <a:blip r:embed="rId3">
            <a:alphaModFix/>
          </a:blip>
          <a:stretch>
            <a:fillRect/>
          </a:stretch>
        </p:blipFill>
        <p:spPr>
          <a:xfrm>
            <a:off x="0" y="203499"/>
            <a:ext cx="9143998" cy="3619702"/>
          </a:xfrm>
          <a:prstGeom prst="rect">
            <a:avLst/>
          </a:prstGeom>
          <a:noFill/>
          <a:ln>
            <a:noFill/>
          </a:ln>
        </p:spPr>
      </p:pic>
      <p:sp>
        <p:nvSpPr>
          <p:cNvPr id="167" name="Google Shape;167;p28"/>
          <p:cNvSpPr txBox="1"/>
          <p:nvPr/>
        </p:nvSpPr>
        <p:spPr>
          <a:xfrm>
            <a:off x="1178300" y="3783775"/>
            <a:ext cx="7371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rgbClr val="555555"/>
                </a:solidFill>
                <a:highlight>
                  <a:srgbClr val="FFFFFF"/>
                </a:highlight>
              </a:rPr>
              <a:t>A</a:t>
            </a:r>
            <a:r>
              <a:rPr b="1" lang="en-GB" sz="1600">
                <a:solidFill>
                  <a:srgbClr val="555555"/>
                </a:solidFill>
                <a:highlight>
                  <a:srgbClr val="FFFFFF"/>
                </a:highlight>
              </a:rPr>
              <a:t> newsletter provides weekly updates and is also available as an app</a:t>
            </a:r>
            <a:endParaRPr b="1" sz="1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9"/>
          <p:cNvPicPr preferRelativeResize="0"/>
          <p:nvPr/>
        </p:nvPicPr>
        <p:blipFill>
          <a:blip r:embed="rId3">
            <a:alphaModFix/>
          </a:blip>
          <a:stretch>
            <a:fillRect/>
          </a:stretch>
        </p:blipFill>
        <p:spPr>
          <a:xfrm>
            <a:off x="311700" y="179463"/>
            <a:ext cx="7287274" cy="47845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Any questions?</a:t>
            </a:r>
            <a:endParaRPr/>
          </a:p>
        </p:txBody>
      </p:sp>
      <p:sp>
        <p:nvSpPr>
          <p:cNvPr id="178" name="Google Shape;178;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If you have questions which might identify a child, please do not ask them here. </a:t>
            </a:r>
            <a:endParaRPr/>
          </a:p>
          <a:p>
            <a:pPr indent="0" lvl="0" marL="0" rtl="0" algn="l">
              <a:spcBef>
                <a:spcPts val="1200"/>
              </a:spcBef>
              <a:spcAft>
                <a:spcPts val="0"/>
              </a:spcAft>
              <a:buNone/>
            </a:pPr>
            <a:r>
              <a:rPr lang="en-GB"/>
              <a:t>It is vital for safeguarding purposes that you do not mention names.</a:t>
            </a:r>
            <a:endParaRPr/>
          </a:p>
          <a:p>
            <a:pPr indent="0" lvl="0" marL="0" rtl="0" algn="l">
              <a:spcBef>
                <a:spcPts val="1200"/>
              </a:spcBef>
              <a:spcAft>
                <a:spcPts val="0"/>
              </a:spcAft>
              <a:buNone/>
            </a:pPr>
            <a:r>
              <a:rPr lang="en-GB"/>
              <a:t> </a:t>
            </a:r>
            <a:endParaRPr/>
          </a:p>
          <a:p>
            <a:pPr indent="0" lvl="0" marL="0" rtl="0" algn="l">
              <a:spcBef>
                <a:spcPts val="1200"/>
              </a:spcBef>
              <a:spcAft>
                <a:spcPts val="0"/>
              </a:spcAft>
              <a:buNone/>
            </a:pPr>
            <a:r>
              <a:rPr lang="en-GB"/>
              <a:t>You can contact the pastoral team on:</a:t>
            </a:r>
            <a:endParaRPr/>
          </a:p>
          <a:p>
            <a:pPr indent="0" lvl="0" marL="0" rtl="0" algn="l">
              <a:spcBef>
                <a:spcPts val="1200"/>
              </a:spcBef>
              <a:spcAft>
                <a:spcPts val="0"/>
              </a:spcAft>
              <a:buNone/>
            </a:pPr>
            <a:r>
              <a:rPr lang="en-GB" u="sng">
                <a:solidFill>
                  <a:schemeClr val="hlink"/>
                </a:solidFill>
                <a:hlinkClick r:id="rId3"/>
              </a:rPr>
              <a:t>admin@damealiceowens.herts.sch.uk</a:t>
            </a:r>
            <a:endParaRPr/>
          </a:p>
          <a:p>
            <a:pPr indent="0" lvl="0" marL="0" rtl="0" algn="l">
              <a:spcBef>
                <a:spcPts val="1200"/>
              </a:spcBef>
              <a:spcAft>
                <a:spcPts val="0"/>
              </a:spcAft>
              <a:buNone/>
            </a:pPr>
            <a:r>
              <a:rPr lang="en-GB"/>
              <a:t>or</a:t>
            </a:r>
            <a:endParaRPr/>
          </a:p>
          <a:p>
            <a:pPr indent="0" lvl="0" marL="0" rtl="0" algn="l">
              <a:spcBef>
                <a:spcPts val="1200"/>
              </a:spcBef>
              <a:spcAft>
                <a:spcPts val="1200"/>
              </a:spcAft>
              <a:buNone/>
            </a:pPr>
            <a:r>
              <a:rPr lang="en-GB"/>
              <a:t>01707 622883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3020">
                <a:solidFill>
                  <a:srgbClr val="FF0000"/>
                </a:solidFill>
              </a:rPr>
              <a:t>Purpose of this evening</a:t>
            </a:r>
            <a:endParaRPr sz="3020">
              <a:solidFill>
                <a:srgbClr val="FF0000"/>
              </a:solidFill>
            </a:endParaRPr>
          </a:p>
        </p:txBody>
      </p:sp>
      <p:sp>
        <p:nvSpPr>
          <p:cNvPr id="69" name="Google Shape;69;p14"/>
          <p:cNvSpPr txBox="1"/>
          <p:nvPr>
            <p:ph idx="1" type="body"/>
          </p:nvPr>
        </p:nvSpPr>
        <p:spPr>
          <a:xfrm>
            <a:off x="311700" y="1152475"/>
            <a:ext cx="85206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GB" sz="2100"/>
              <a:t>To share what we know about children’s lives online from our experiences in school</a:t>
            </a:r>
            <a:endParaRPr sz="2100"/>
          </a:p>
          <a:p>
            <a:pPr indent="-361950" lvl="0" marL="457200" rtl="0" algn="l">
              <a:spcBef>
                <a:spcPts val="0"/>
              </a:spcBef>
              <a:spcAft>
                <a:spcPts val="0"/>
              </a:spcAft>
              <a:buSzPts val="2100"/>
              <a:buChar char="●"/>
            </a:pPr>
            <a:r>
              <a:rPr lang="en-GB" sz="2100"/>
              <a:t>To share what we do in school to try to help young people navigate the online world</a:t>
            </a:r>
            <a:endParaRPr sz="2100"/>
          </a:p>
          <a:p>
            <a:pPr indent="-361950" lvl="0" marL="457200" rtl="0" algn="l">
              <a:spcBef>
                <a:spcPts val="0"/>
              </a:spcBef>
              <a:spcAft>
                <a:spcPts val="0"/>
              </a:spcAft>
              <a:buSzPts val="2100"/>
              <a:buChar char="●"/>
            </a:pPr>
            <a:r>
              <a:rPr lang="en-GB" sz="2100"/>
              <a:t>To share what we think those who care for young people at home can do to help keep their children safe online</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190325" y="134400"/>
            <a:ext cx="8642100" cy="5727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solidFill>
                  <a:srgbClr val="FF0000"/>
                </a:solidFill>
              </a:rPr>
              <a:t>D</a:t>
            </a:r>
            <a:r>
              <a:rPr lang="en-GB">
                <a:solidFill>
                  <a:srgbClr val="FF0000"/>
                </a:solidFill>
              </a:rPr>
              <a:t>o you know your apps?</a:t>
            </a:r>
            <a:endParaRPr>
              <a:solidFill>
                <a:srgbClr val="FF0000"/>
              </a:solidFill>
            </a:endParaRPr>
          </a:p>
        </p:txBody>
      </p:sp>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6" name="Google Shape;76;p15"/>
          <p:cNvPicPr preferRelativeResize="0"/>
          <p:nvPr/>
        </p:nvPicPr>
        <p:blipFill rotWithShape="1">
          <a:blip r:embed="rId3">
            <a:alphaModFix/>
          </a:blip>
          <a:srcRect b="0" l="24279" r="21815" t="11111"/>
          <a:stretch/>
        </p:blipFill>
        <p:spPr>
          <a:xfrm>
            <a:off x="231362" y="1034350"/>
            <a:ext cx="1830275" cy="1572125"/>
          </a:xfrm>
          <a:prstGeom prst="rect">
            <a:avLst/>
          </a:prstGeom>
          <a:noFill/>
          <a:ln>
            <a:noFill/>
          </a:ln>
        </p:spPr>
      </p:pic>
      <p:pic>
        <p:nvPicPr>
          <p:cNvPr id="77" name="Google Shape;77;p15"/>
          <p:cNvPicPr preferRelativeResize="0"/>
          <p:nvPr/>
        </p:nvPicPr>
        <p:blipFill>
          <a:blip r:embed="rId4">
            <a:alphaModFix/>
          </a:blip>
          <a:stretch>
            <a:fillRect/>
          </a:stretch>
        </p:blipFill>
        <p:spPr>
          <a:xfrm>
            <a:off x="2061637" y="1088300"/>
            <a:ext cx="1464225" cy="1464225"/>
          </a:xfrm>
          <a:prstGeom prst="rect">
            <a:avLst/>
          </a:prstGeom>
          <a:noFill/>
          <a:ln>
            <a:noFill/>
          </a:ln>
        </p:spPr>
      </p:pic>
      <p:pic>
        <p:nvPicPr>
          <p:cNvPr id="78" name="Google Shape;78;p15"/>
          <p:cNvPicPr preferRelativeResize="0"/>
          <p:nvPr/>
        </p:nvPicPr>
        <p:blipFill>
          <a:blip r:embed="rId5">
            <a:alphaModFix/>
          </a:blip>
          <a:stretch>
            <a:fillRect/>
          </a:stretch>
        </p:blipFill>
        <p:spPr>
          <a:xfrm>
            <a:off x="5275744" y="1040825"/>
            <a:ext cx="2196000" cy="1559163"/>
          </a:xfrm>
          <a:prstGeom prst="rect">
            <a:avLst/>
          </a:prstGeom>
          <a:noFill/>
          <a:ln>
            <a:noFill/>
          </a:ln>
        </p:spPr>
      </p:pic>
      <p:sp>
        <p:nvSpPr>
          <p:cNvPr id="79" name="Google Shape;79;p15"/>
          <p:cNvSpPr txBox="1"/>
          <p:nvPr/>
        </p:nvSpPr>
        <p:spPr>
          <a:xfrm>
            <a:off x="334350" y="2797925"/>
            <a:ext cx="8475300" cy="2277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Proxima Nova"/>
                <a:ea typeface="Proxima Nova"/>
                <a:cs typeface="Proxima Nova"/>
                <a:sym typeface="Proxima Nova"/>
              </a:rPr>
              <a:t>Most apps are 12+</a:t>
            </a:r>
            <a:endParaRPr sz="1700">
              <a:latin typeface="Proxima Nova"/>
              <a:ea typeface="Proxima Nova"/>
              <a:cs typeface="Proxima Nova"/>
              <a:sym typeface="Proxima Nova"/>
            </a:endParaRPr>
          </a:p>
          <a:p>
            <a:pPr indent="0" lvl="0" marL="0" rtl="0" algn="l">
              <a:spcBef>
                <a:spcPts val="0"/>
              </a:spcBef>
              <a:spcAft>
                <a:spcPts val="0"/>
              </a:spcAft>
              <a:buNone/>
            </a:pPr>
            <a:r>
              <a:rPr lang="en-GB" sz="1700">
                <a:latin typeface="Proxima Nova"/>
                <a:ea typeface="Proxima Nova"/>
                <a:cs typeface="Proxima Nova"/>
                <a:sym typeface="Proxima Nova"/>
              </a:rPr>
              <a:t>Some have had varied age restrictions due to GDPR</a:t>
            </a:r>
            <a:endParaRPr sz="1700">
              <a:latin typeface="Proxima Nova"/>
              <a:ea typeface="Proxima Nova"/>
              <a:cs typeface="Proxima Nova"/>
              <a:sym typeface="Proxima Nova"/>
            </a:endParaRPr>
          </a:p>
          <a:p>
            <a:pPr indent="-336550" lvl="0" marL="457200" rtl="0" algn="l">
              <a:spcBef>
                <a:spcPts val="0"/>
              </a:spcBef>
              <a:spcAft>
                <a:spcPts val="0"/>
              </a:spcAft>
              <a:buSzPts val="1700"/>
              <a:buFont typeface="Proxima Nova"/>
              <a:buChar char="●"/>
            </a:pPr>
            <a:r>
              <a:rPr lang="en-GB" sz="1700">
                <a:latin typeface="Proxima Nova"/>
                <a:ea typeface="Proxima Nova"/>
                <a:cs typeface="Proxima Nova"/>
                <a:sym typeface="Proxima Nova"/>
              </a:rPr>
              <a:t>Insta - you can still view some public photos without having an account</a:t>
            </a:r>
            <a:endParaRPr sz="1700">
              <a:latin typeface="Proxima Nova"/>
              <a:ea typeface="Proxima Nova"/>
              <a:cs typeface="Proxima Nova"/>
              <a:sym typeface="Proxima Nova"/>
            </a:endParaRPr>
          </a:p>
          <a:p>
            <a:pPr indent="-336550" lvl="0" marL="457200" rtl="0" algn="l">
              <a:spcBef>
                <a:spcPts val="0"/>
              </a:spcBef>
              <a:spcAft>
                <a:spcPts val="0"/>
              </a:spcAft>
              <a:buSzPts val="1700"/>
              <a:buFont typeface="Proxima Nova"/>
              <a:buChar char="●"/>
            </a:pPr>
            <a:r>
              <a:rPr lang="en-GB" sz="1700">
                <a:latin typeface="Proxima Nova"/>
                <a:ea typeface="Proxima Nova"/>
                <a:cs typeface="Proxima Nova"/>
                <a:sym typeface="Proxima Nova"/>
              </a:rPr>
              <a:t>TikTok - not much age verification</a:t>
            </a:r>
            <a:endParaRPr sz="1700">
              <a:latin typeface="Proxima Nova"/>
              <a:ea typeface="Proxima Nova"/>
              <a:cs typeface="Proxima Nova"/>
              <a:sym typeface="Proxima Nova"/>
            </a:endParaRPr>
          </a:p>
          <a:p>
            <a:pPr indent="-336550" lvl="0" marL="457200" rtl="0" algn="l">
              <a:spcBef>
                <a:spcPts val="0"/>
              </a:spcBef>
              <a:spcAft>
                <a:spcPts val="0"/>
              </a:spcAft>
              <a:buSzPts val="1700"/>
              <a:buFont typeface="Proxima Nova"/>
              <a:buChar char="●"/>
            </a:pPr>
            <a:r>
              <a:rPr lang="en-GB" sz="1700">
                <a:latin typeface="Proxima Nova"/>
                <a:ea typeface="Proxima Nova"/>
                <a:cs typeface="Proxima Nova"/>
                <a:sym typeface="Proxima Nova"/>
              </a:rPr>
              <a:t>Snapchat - despite being short lived, screenshots can be taken</a:t>
            </a:r>
            <a:endParaRPr sz="1700">
              <a:latin typeface="Proxima Nova"/>
              <a:ea typeface="Proxima Nova"/>
              <a:cs typeface="Proxima Nova"/>
              <a:sym typeface="Proxima Nova"/>
            </a:endParaRPr>
          </a:p>
          <a:p>
            <a:pPr indent="-336550" lvl="0" marL="457200" rtl="0" algn="l">
              <a:spcBef>
                <a:spcPts val="0"/>
              </a:spcBef>
              <a:spcAft>
                <a:spcPts val="0"/>
              </a:spcAft>
              <a:buSzPts val="1700"/>
              <a:buFont typeface="Proxima Nova"/>
              <a:buChar char="●"/>
            </a:pPr>
            <a:r>
              <a:rPr lang="en-GB" sz="1700">
                <a:latin typeface="Proxima Nova"/>
                <a:ea typeface="Proxima Nova"/>
                <a:cs typeface="Proxima Nova"/>
                <a:sym typeface="Proxima Nova"/>
              </a:rPr>
              <a:t>Whatsapp - very popular in with groups. Also has facilities to </a:t>
            </a:r>
            <a:r>
              <a:rPr lang="en-GB" sz="1700">
                <a:latin typeface="Proxima Nova"/>
                <a:ea typeface="Proxima Nova"/>
                <a:cs typeface="Proxima Nova"/>
                <a:sym typeface="Proxima Nova"/>
              </a:rPr>
              <a:t>have</a:t>
            </a:r>
            <a:r>
              <a:rPr lang="en-GB" sz="1700">
                <a:latin typeface="Proxima Nova"/>
                <a:ea typeface="Proxima Nova"/>
                <a:cs typeface="Proxima Nova"/>
                <a:sym typeface="Proxima Nova"/>
              </a:rPr>
              <a:t> time limited messaging.</a:t>
            </a:r>
            <a:endParaRPr sz="1700">
              <a:latin typeface="Proxima Nova"/>
              <a:ea typeface="Proxima Nova"/>
              <a:cs typeface="Proxima Nova"/>
              <a:sym typeface="Proxima Nova"/>
            </a:endParaRPr>
          </a:p>
          <a:p>
            <a:pPr indent="-336550" lvl="0" marL="457200" rtl="0" algn="l">
              <a:spcBef>
                <a:spcPts val="0"/>
              </a:spcBef>
              <a:spcAft>
                <a:spcPts val="0"/>
              </a:spcAft>
              <a:buSzPts val="1700"/>
              <a:buFont typeface="Proxima Nova"/>
              <a:buChar char="●"/>
            </a:pPr>
            <a:r>
              <a:rPr lang="en-GB" sz="1700">
                <a:latin typeface="Proxima Nova"/>
                <a:ea typeface="Proxima Nova"/>
                <a:cs typeface="Proxima Nova"/>
                <a:sym typeface="Proxima Nova"/>
              </a:rPr>
              <a:t>Discord - popular messaging app often used on laptops/computers</a:t>
            </a:r>
            <a:endParaRPr sz="1700">
              <a:latin typeface="Proxima Nova"/>
              <a:ea typeface="Proxima Nova"/>
              <a:cs typeface="Proxima Nova"/>
              <a:sym typeface="Proxima Nova"/>
            </a:endParaRPr>
          </a:p>
        </p:txBody>
      </p:sp>
      <p:pic>
        <p:nvPicPr>
          <p:cNvPr id="80" name="Google Shape;80;p15"/>
          <p:cNvPicPr preferRelativeResize="0"/>
          <p:nvPr/>
        </p:nvPicPr>
        <p:blipFill>
          <a:blip r:embed="rId6">
            <a:alphaModFix/>
          </a:blip>
          <a:stretch>
            <a:fillRect/>
          </a:stretch>
        </p:blipFill>
        <p:spPr>
          <a:xfrm>
            <a:off x="7368200" y="1088300"/>
            <a:ext cx="1464225" cy="1464225"/>
          </a:xfrm>
          <a:prstGeom prst="rect">
            <a:avLst/>
          </a:prstGeom>
          <a:noFill/>
          <a:ln>
            <a:noFill/>
          </a:ln>
        </p:spPr>
      </p:pic>
      <p:pic>
        <p:nvPicPr>
          <p:cNvPr id="81" name="Google Shape;81;p15"/>
          <p:cNvPicPr preferRelativeResize="0"/>
          <p:nvPr/>
        </p:nvPicPr>
        <p:blipFill>
          <a:blip r:embed="rId7">
            <a:alphaModFix/>
          </a:blip>
          <a:stretch>
            <a:fillRect/>
          </a:stretch>
        </p:blipFill>
        <p:spPr>
          <a:xfrm>
            <a:off x="3839887" y="1088301"/>
            <a:ext cx="1464225" cy="1464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7" name="Google Shape;87;p16"/>
          <p:cNvPicPr preferRelativeResize="0"/>
          <p:nvPr/>
        </p:nvPicPr>
        <p:blipFill>
          <a:blip r:embed="rId3">
            <a:alphaModFix/>
          </a:blip>
          <a:stretch>
            <a:fillRect/>
          </a:stretch>
        </p:blipFill>
        <p:spPr>
          <a:xfrm>
            <a:off x="311700" y="391000"/>
            <a:ext cx="4361499" cy="4361499"/>
          </a:xfrm>
          <a:prstGeom prst="rect">
            <a:avLst/>
          </a:prstGeom>
          <a:noFill/>
          <a:ln>
            <a:noFill/>
          </a:ln>
        </p:spPr>
      </p:pic>
      <p:pic>
        <p:nvPicPr>
          <p:cNvPr id="88" name="Google Shape;88;p16"/>
          <p:cNvPicPr preferRelativeResize="0"/>
          <p:nvPr/>
        </p:nvPicPr>
        <p:blipFill>
          <a:blip r:embed="rId4">
            <a:alphaModFix/>
          </a:blip>
          <a:stretch>
            <a:fillRect/>
          </a:stretch>
        </p:blipFill>
        <p:spPr>
          <a:xfrm>
            <a:off x="5683703" y="693150"/>
            <a:ext cx="2874500" cy="23740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solidFill>
                <a:srgbClr val="FF0000"/>
              </a:solidFill>
            </a:endParaRPr>
          </a:p>
        </p:txBody>
      </p:sp>
      <p:sp>
        <p:nvSpPr>
          <p:cNvPr id="94" name="Google Shape;9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2100">
              <a:solidFill>
                <a:srgbClr val="000000"/>
              </a:solidFill>
            </a:endParaRPr>
          </a:p>
        </p:txBody>
      </p:sp>
      <p:pic>
        <p:nvPicPr>
          <p:cNvPr id="95" name="Google Shape;95;p17"/>
          <p:cNvPicPr preferRelativeResize="0"/>
          <p:nvPr/>
        </p:nvPicPr>
        <p:blipFill>
          <a:blip r:embed="rId3">
            <a:alphaModFix/>
          </a:blip>
          <a:stretch>
            <a:fillRect/>
          </a:stretch>
        </p:blipFill>
        <p:spPr>
          <a:xfrm>
            <a:off x="2245414" y="-107750"/>
            <a:ext cx="4151122"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2676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solidFill>
                  <a:srgbClr val="FF0000"/>
                </a:solidFill>
              </a:rPr>
              <a:t>Do you</a:t>
            </a:r>
            <a:r>
              <a:rPr lang="en-GB">
                <a:solidFill>
                  <a:srgbClr val="FF0000"/>
                </a:solidFill>
              </a:rPr>
              <a:t> check your child’s phone?</a:t>
            </a:r>
            <a:endParaRPr>
              <a:solidFill>
                <a:srgbClr val="FF0000"/>
              </a:solidFill>
            </a:endParaRPr>
          </a:p>
        </p:txBody>
      </p:sp>
      <p:sp>
        <p:nvSpPr>
          <p:cNvPr id="101" name="Google Shape;101;p18"/>
          <p:cNvSpPr txBox="1"/>
          <p:nvPr>
            <p:ph idx="1" type="body"/>
          </p:nvPr>
        </p:nvSpPr>
        <p:spPr>
          <a:xfrm>
            <a:off x="311700" y="1152475"/>
            <a:ext cx="85206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i="1" lang="en-GB" sz="2100">
                <a:solidFill>
                  <a:srgbClr val="4A4A4A"/>
                </a:solidFill>
                <a:highlight>
                  <a:srgbClr val="FFFFFF"/>
                </a:highlight>
                <a:latin typeface="Arial"/>
                <a:ea typeface="Arial"/>
                <a:cs typeface="Arial"/>
                <a:sym typeface="Arial"/>
              </a:rPr>
              <a:t>‘There's no absolute right answer as to whether it's OK to read your kid's text messages. </a:t>
            </a:r>
            <a:endParaRPr i="1" sz="2100">
              <a:solidFill>
                <a:srgbClr val="4A4A4A"/>
              </a:solidFill>
              <a:highlight>
                <a:srgbClr val="FFFFFF"/>
              </a:highlight>
              <a:latin typeface="Arial"/>
              <a:ea typeface="Arial"/>
              <a:cs typeface="Arial"/>
              <a:sym typeface="Arial"/>
            </a:endParaRPr>
          </a:p>
          <a:p>
            <a:pPr indent="0" lvl="0" marL="0" rtl="0" algn="l">
              <a:spcBef>
                <a:spcPts val="1200"/>
              </a:spcBef>
              <a:spcAft>
                <a:spcPts val="0"/>
              </a:spcAft>
              <a:buNone/>
            </a:pPr>
            <a:r>
              <a:rPr i="1" lang="en-GB" sz="2100">
                <a:solidFill>
                  <a:srgbClr val="4A4A4A"/>
                </a:solidFill>
                <a:highlight>
                  <a:srgbClr val="FFFFFF"/>
                </a:highlight>
                <a:latin typeface="Arial"/>
                <a:ea typeface="Arial"/>
                <a:cs typeface="Arial"/>
                <a:sym typeface="Arial"/>
              </a:rPr>
              <a:t>It depends on your kid's age, personality, and behaviour. </a:t>
            </a:r>
            <a:endParaRPr i="1" sz="2100">
              <a:solidFill>
                <a:srgbClr val="4A4A4A"/>
              </a:solidFill>
              <a:highlight>
                <a:srgbClr val="FFFFFF"/>
              </a:highlight>
              <a:latin typeface="Arial"/>
              <a:ea typeface="Arial"/>
              <a:cs typeface="Arial"/>
              <a:sym typeface="Arial"/>
            </a:endParaRPr>
          </a:p>
          <a:p>
            <a:pPr indent="0" lvl="0" marL="0" rtl="0" algn="l">
              <a:spcBef>
                <a:spcPts val="1200"/>
              </a:spcBef>
              <a:spcAft>
                <a:spcPts val="1200"/>
              </a:spcAft>
              <a:buNone/>
            </a:pPr>
            <a:r>
              <a:rPr i="1" lang="en-GB" sz="2100">
                <a:solidFill>
                  <a:srgbClr val="4A4A4A"/>
                </a:solidFill>
                <a:highlight>
                  <a:srgbClr val="FFFFFF"/>
                </a:highlight>
                <a:latin typeface="Arial"/>
                <a:ea typeface="Arial"/>
                <a:cs typeface="Arial"/>
                <a:sym typeface="Arial"/>
              </a:rPr>
              <a:t>The most important thing is that you discuss responsible online behaviours. Remind them that any text can be forwarded to an unintended audience and texts that involve drugs, sexting, or other illegal things can get kids into real trouble.’</a:t>
            </a:r>
            <a:endParaRPr i="1" sz="2700"/>
          </a:p>
        </p:txBody>
      </p:sp>
      <p:pic>
        <p:nvPicPr>
          <p:cNvPr id="102" name="Google Shape;102;p18"/>
          <p:cNvPicPr preferRelativeResize="0"/>
          <p:nvPr/>
        </p:nvPicPr>
        <p:blipFill>
          <a:blip r:embed="rId3">
            <a:alphaModFix/>
          </a:blip>
          <a:stretch>
            <a:fillRect/>
          </a:stretch>
        </p:blipFill>
        <p:spPr>
          <a:xfrm>
            <a:off x="5444450" y="4301625"/>
            <a:ext cx="3261209" cy="57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So much of parents’ fear around social media use comes from this fear that their kids’ lives will be ruined forever,” says Ana Homayoun in the latest episode of Home School, The Atlantic’s animated video series about parenting. Homayoun, the author of Social Media Wellness, explains why this fear is mostly unfounded—and reveals the empowering alternative to restricting or monitoring children’s use of social media technology.&#10;&#10;Subscribe to The Atlantic on YouTube: http://bit.ly/subAtlanticYT" id="107" name="Google Shape;107;p19" title="The Problem with Parents, Kids, and Social Media">
            <a:hlinkClick r:id="rId3"/>
          </p:cNvPr>
          <p:cNvPicPr preferRelativeResize="0"/>
          <p:nvPr/>
        </p:nvPicPr>
        <p:blipFill>
          <a:blip r:embed="rId4">
            <a:alphaModFix/>
          </a:blip>
          <a:stretch>
            <a:fillRect/>
          </a:stretch>
        </p:blipFill>
        <p:spPr>
          <a:xfrm>
            <a:off x="905725" y="89725"/>
            <a:ext cx="6453125" cy="4839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1725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solidFill>
                  <a:srgbClr val="FF0000"/>
                </a:solidFill>
              </a:rPr>
              <a:t>Switch off</a:t>
            </a:r>
            <a:endParaRPr>
              <a:solidFill>
                <a:srgbClr val="FF0000"/>
              </a:solidFill>
            </a:endParaRPr>
          </a:p>
        </p:txBody>
      </p:sp>
      <p:sp>
        <p:nvSpPr>
          <p:cNvPr id="113" name="Google Shape;11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4" name="Google Shape;114;p20"/>
          <p:cNvPicPr preferRelativeResize="0"/>
          <p:nvPr/>
        </p:nvPicPr>
        <p:blipFill>
          <a:blip r:embed="rId3">
            <a:alphaModFix/>
          </a:blip>
          <a:stretch>
            <a:fillRect/>
          </a:stretch>
        </p:blipFill>
        <p:spPr>
          <a:xfrm>
            <a:off x="3326064" y="1121775"/>
            <a:ext cx="2581475" cy="1933625"/>
          </a:xfrm>
          <a:prstGeom prst="rect">
            <a:avLst/>
          </a:prstGeom>
          <a:noFill/>
          <a:ln>
            <a:noFill/>
          </a:ln>
        </p:spPr>
      </p:pic>
      <p:pic>
        <p:nvPicPr>
          <p:cNvPr id="115" name="Google Shape;115;p20"/>
          <p:cNvPicPr preferRelativeResize="0"/>
          <p:nvPr/>
        </p:nvPicPr>
        <p:blipFill>
          <a:blip r:embed="rId4">
            <a:alphaModFix/>
          </a:blip>
          <a:stretch>
            <a:fillRect/>
          </a:stretch>
        </p:blipFill>
        <p:spPr>
          <a:xfrm>
            <a:off x="6018927" y="1184737"/>
            <a:ext cx="2813400" cy="1872190"/>
          </a:xfrm>
          <a:prstGeom prst="rect">
            <a:avLst/>
          </a:prstGeom>
          <a:noFill/>
          <a:ln cap="flat" cmpd="sng" w="9525">
            <a:solidFill>
              <a:schemeClr val="dk2"/>
            </a:solidFill>
            <a:prstDash val="solid"/>
            <a:round/>
            <a:headEnd len="sm" w="sm" type="none"/>
            <a:tailEnd len="sm" w="sm" type="none"/>
          </a:ln>
        </p:spPr>
      </p:pic>
      <p:pic>
        <p:nvPicPr>
          <p:cNvPr id="116" name="Google Shape;116;p20"/>
          <p:cNvPicPr preferRelativeResize="0"/>
          <p:nvPr/>
        </p:nvPicPr>
        <p:blipFill rotWithShape="1">
          <a:blip r:embed="rId5">
            <a:alphaModFix/>
          </a:blip>
          <a:srcRect b="0" l="36495" r="0" t="0"/>
          <a:stretch/>
        </p:blipFill>
        <p:spPr>
          <a:xfrm>
            <a:off x="5143495" y="3223925"/>
            <a:ext cx="1723900" cy="1685925"/>
          </a:xfrm>
          <a:prstGeom prst="rect">
            <a:avLst/>
          </a:prstGeom>
          <a:noFill/>
          <a:ln>
            <a:noFill/>
          </a:ln>
        </p:spPr>
      </p:pic>
      <p:pic>
        <p:nvPicPr>
          <p:cNvPr id="117" name="Google Shape;117;p20"/>
          <p:cNvPicPr preferRelativeResize="0"/>
          <p:nvPr/>
        </p:nvPicPr>
        <p:blipFill rotWithShape="1">
          <a:blip r:embed="rId6">
            <a:alphaModFix/>
          </a:blip>
          <a:srcRect b="5979" l="0" r="0" t="0"/>
          <a:stretch/>
        </p:blipFill>
        <p:spPr>
          <a:xfrm>
            <a:off x="86325" y="745238"/>
            <a:ext cx="3128375" cy="4230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2999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solidFill>
                  <a:srgbClr val="FF0000"/>
                </a:solidFill>
              </a:rPr>
              <a:t>Parental controls</a:t>
            </a:r>
            <a:endParaRPr>
              <a:solidFill>
                <a:srgbClr val="FF0000"/>
              </a:solidFill>
            </a:endParaRPr>
          </a:p>
        </p:txBody>
      </p:sp>
      <p:pic>
        <p:nvPicPr>
          <p:cNvPr id="123" name="Google Shape;123;p21"/>
          <p:cNvPicPr preferRelativeResize="0"/>
          <p:nvPr/>
        </p:nvPicPr>
        <p:blipFill>
          <a:blip r:embed="rId3">
            <a:alphaModFix/>
          </a:blip>
          <a:stretch>
            <a:fillRect/>
          </a:stretch>
        </p:blipFill>
        <p:spPr>
          <a:xfrm>
            <a:off x="1335815" y="1005263"/>
            <a:ext cx="6472374" cy="37108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